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61" r:id="rId4"/>
    <p:sldId id="260" r:id="rId5"/>
    <p:sldId id="262" r:id="rId6"/>
    <p:sldId id="263" r:id="rId7"/>
    <p:sldId id="259" r:id="rId8"/>
    <p:sldId id="274" r:id="rId9"/>
    <p:sldId id="276" r:id="rId10"/>
    <p:sldId id="269" r:id="rId11"/>
    <p:sldId id="277" r:id="rId12"/>
    <p:sldId id="273" r:id="rId13"/>
    <p:sldId id="275" r:id="rId14"/>
    <p:sldId id="272" r:id="rId15"/>
    <p:sldId id="264" r:id="rId16"/>
    <p:sldId id="265" r:id="rId17"/>
    <p:sldId id="266" r:id="rId18"/>
    <p:sldId id="278" r:id="rId19"/>
    <p:sldId id="267" r:id="rId20"/>
    <p:sldId id="268" r:id="rId21"/>
    <p:sldId id="270" r:id="rId22"/>
    <p:sldId id="271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7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D421C-E0B6-4FF4-A94D-78E6E2A1C626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9EAB6-7745-4C01-9E1A-20C136203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8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defTabSz="931863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/>
            <a:fld id="{B01E7F81-892D-CC40-A800-563A7B2D92F9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92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9EAB6-7745-4C01-9E1A-20C1362038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9EAB6-7745-4C01-9E1A-20C136203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24BBA-2339-4A87-A940-8652BD46DBED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C933-28E0-4E26-A35E-83E31F5B0446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0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4781-BD99-4A83-963B-F35E1520FB45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42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0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9209-E9E9-4DED-BE11-FBC0D82F0E1A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0B9A1-6E01-472B-8F65-AE14461001B3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9A17-1FA6-4B89-BCBE-E6229D22E850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B96D-5183-4305-8EDF-3FCC650F7A54}" type="datetime1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5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D504-7652-4C84-80F8-29720046D092}" type="datetime1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1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CDBC-5F85-4057-9A2F-6CED312555D9}" type="datetime1">
              <a:rPr lang="en-US" smtClean="0"/>
              <a:t>10/20/2016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6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8FB6-F6D1-4F4A-B1F2-80840AB93E4D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6ACF-A01F-47CD-A896-EA362539CA2D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6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BA32B-2DB4-4513-88E1-673D596B86F3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65BB9-A780-4379-89AB-434786EC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2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820269" TargetMode="External"/><Relationship Id="rId2" Type="http://schemas.openxmlformats.org/officeDocument/2006/relationships/hyperlink" Target="https://papers.ssrn.com/sol3/papers.cfm?abstract_id=2711825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0" y="-1"/>
            <a:ext cx="9144000" cy="6296905"/>
          </a:xfrm>
          <a:prstGeom prst="rect">
            <a:avLst/>
          </a:prstGeom>
          <a:gradFill rotWithShape="1">
            <a:gsLst>
              <a:gs pos="0">
                <a:srgbClr val="6AADE4"/>
              </a:gs>
              <a:gs pos="100000">
                <a:srgbClr val="00239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Text Box 16"/>
          <p:cNvSpPr txBox="1">
            <a:spLocks noChangeArrowheads="1"/>
          </p:cNvSpPr>
          <p:nvPr/>
        </p:nvSpPr>
        <p:spPr bwMode="auto">
          <a:xfrm>
            <a:off x="114300" y="6296905"/>
            <a:ext cx="828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Geneva" charset="0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2395"/>
                </a:solidFill>
                <a:latin typeface="Calibri"/>
                <a:cs typeface="Calibri"/>
              </a:rPr>
              <a:t>Where business is taught with humanity in mind.</a:t>
            </a:r>
          </a:p>
        </p:txBody>
      </p:sp>
      <p:pic>
        <p:nvPicPr>
          <p:cNvPr id="3" name="Picture 2" descr="carey.large.horizontal.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09" y="5287937"/>
            <a:ext cx="3504210" cy="6179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2800" y="1379972"/>
            <a:ext cx="75819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IDIES</a:t>
            </a: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Annual Symposium 2016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‘Sixth’ Factor – Social Media Factor Derived Directly from Tweet Sentiments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Jim Kyung-Soo Liew, Ph.D.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in Finance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485" t="9268" r="18320" b="79297"/>
          <a:stretch/>
        </p:blipFill>
        <p:spPr>
          <a:xfrm>
            <a:off x="0" y="0"/>
            <a:ext cx="9165811" cy="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610" y="524658"/>
            <a:ext cx="3792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Took sample of stocks with high tweet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the simplest measure of sentiment – User-defined “Bullish” or “Bearish” (Exhibit 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690" t="18883" r="32432" b="4016"/>
          <a:stretch/>
        </p:blipFill>
        <p:spPr>
          <a:xfrm>
            <a:off x="4849114" y="50473"/>
            <a:ext cx="4142487" cy="49985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F281-33C0-499C-9DB6-BCD1DBA0B0E7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610" y="524658"/>
            <a:ext cx="37925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Took sample of stocks with high tweet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the simplest measure of sentiment – User-defined “Bullish” or “Bearish” (Exhibit 1)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Construct a time-series based on all user-labeled tweets. Tweets intra-day time-stamps aggregated to daily frequency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stock has it’s own Social Media Factor (idiosyncratic) and run the following regression below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If t-statistics are above 2.0 then it’s statistically significant!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690" t="18883" r="32432" b="4016"/>
          <a:stretch/>
        </p:blipFill>
        <p:spPr>
          <a:xfrm>
            <a:off x="4849114" y="50473"/>
            <a:ext cx="4142487" cy="49985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F281-33C0-499C-9DB6-BCD1DBA0B0E7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03058" y="5337329"/>
                <a:ext cx="9350116" cy="653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𝑆𝑀𝐵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𝐻𝑀𝐿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𝐶𝑀𝐴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𝑆𝑀𝐹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058" y="5337329"/>
                <a:ext cx="9350116" cy="65389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5451143" y="5469748"/>
            <a:ext cx="215907" cy="1258864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54" y="128034"/>
            <a:ext cx="8435759" cy="8139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for t-stats above 2.0 “t-stat(p)”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83" t="27939" r="50167" b="14274"/>
          <a:stretch/>
        </p:blipFill>
        <p:spPr>
          <a:xfrm>
            <a:off x="298866" y="889542"/>
            <a:ext cx="5897880" cy="57683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11251" y="1386590"/>
            <a:ext cx="620406" cy="52712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BF0A-CBCA-4CCF-9EAB-0AB7953719BD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2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583" t="27939" r="50167" b="14274"/>
          <a:stretch/>
        </p:blipFill>
        <p:spPr>
          <a:xfrm>
            <a:off x="298866" y="889542"/>
            <a:ext cx="5897880" cy="576834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BF0A-CBCA-4CCF-9EAB-0AB7953719BD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106" t="40497" r="50703" b="32772"/>
          <a:stretch/>
        </p:blipFill>
        <p:spPr>
          <a:xfrm rot="21376325">
            <a:off x="6658442" y="1003909"/>
            <a:ext cx="1961199" cy="175384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3954" y="128034"/>
            <a:ext cx="8435759" cy="813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Looking for t-stats above 2.0 “t-stat(p)”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69569" y="2819659"/>
            <a:ext cx="1338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Yes!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129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564" y="2542269"/>
            <a:ext cx="7886700" cy="1325563"/>
          </a:xfrm>
        </p:spPr>
        <p:txBody>
          <a:bodyPr/>
          <a:lstStyle/>
          <a:p>
            <a:r>
              <a:rPr lang="en-US" dirty="0" smtClean="0"/>
              <a:t>Do Tweet Sentiments Still Predict the Stock Market?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B0A16-8EB2-4F83-B254-B3911E84260A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457950" y="3124953"/>
            <a:ext cx="1606758" cy="1499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5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14" y="214415"/>
            <a:ext cx="8937171" cy="1325563"/>
          </a:xfrm>
        </p:spPr>
        <p:txBody>
          <a:bodyPr/>
          <a:lstStyle/>
          <a:p>
            <a:r>
              <a:rPr lang="en-US" dirty="0" smtClean="0"/>
              <a:t>Exhibit 1 – Number of Tweets by Year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472" t="43708" r="29326" b="15216"/>
          <a:stretch/>
        </p:blipFill>
        <p:spPr>
          <a:xfrm>
            <a:off x="1424065" y="1588957"/>
            <a:ext cx="6884632" cy="4669437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7000592" y="2780986"/>
            <a:ext cx="291937" cy="161187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21511" y="3217592"/>
            <a:ext cx="2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36 million tweets!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C38D0-ED3B-4647-BBFD-EC6ADCC1368C}" type="datetime1">
              <a:rPr lang="en-US" smtClean="0"/>
              <a:t>10/20/2016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91" y="274963"/>
            <a:ext cx="8470380" cy="1325563"/>
          </a:xfrm>
        </p:spPr>
        <p:txBody>
          <a:bodyPr/>
          <a:lstStyle/>
          <a:p>
            <a:r>
              <a:rPr lang="en-US" dirty="0" smtClean="0"/>
              <a:t>Examples of Bullish and Bearish Tweets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526" t="15578" r="29684" b="62083"/>
          <a:stretch/>
        </p:blipFill>
        <p:spPr>
          <a:xfrm>
            <a:off x="434714" y="1855580"/>
            <a:ext cx="6476496" cy="21992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345306" y="4219730"/>
            <a:ext cx="5513882" cy="2278505"/>
            <a:chOff x="3322820" y="4219731"/>
            <a:chExt cx="4114800" cy="15186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2526" t="38910" r="29684" b="46591"/>
            <a:stretch/>
          </p:blipFill>
          <p:spPr>
            <a:xfrm>
              <a:off x="3322820" y="4219731"/>
              <a:ext cx="4114800" cy="9069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2526" t="74218" r="29684" b="16002"/>
            <a:stretch/>
          </p:blipFill>
          <p:spPr>
            <a:xfrm>
              <a:off x="3322820" y="5126636"/>
              <a:ext cx="4114800" cy="611749"/>
            </a:xfrm>
            <a:prstGeom prst="rect">
              <a:avLst/>
            </a:prstGeom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8157B-0069-48D6-B948-F6A1DE81D383}" type="datetime1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34877" cy="876925"/>
          </a:xfrm>
        </p:spPr>
        <p:txBody>
          <a:bodyPr/>
          <a:lstStyle/>
          <a:p>
            <a:r>
              <a:rPr lang="en-US" dirty="0" smtClean="0"/>
              <a:t>Exhibit 2: Sentiment Engine Comparison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16" t="31361" r="30907" b="28940"/>
          <a:stretch/>
        </p:blipFill>
        <p:spPr>
          <a:xfrm>
            <a:off x="359763" y="1053607"/>
            <a:ext cx="8334532" cy="5083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104" y="6092884"/>
            <a:ext cx="8611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NB – Naive Bayes, </a:t>
            </a:r>
            <a:r>
              <a:rPr lang="en-US" sz="1400" dirty="0" err="1" smtClean="0"/>
              <a:t>SLP</a:t>
            </a:r>
            <a:r>
              <a:rPr lang="en-US" sz="1400" dirty="0" smtClean="0"/>
              <a:t> – Single Layer Perceptron, </a:t>
            </a:r>
            <a:r>
              <a:rPr lang="en-US" sz="1400" dirty="0" err="1" smtClean="0"/>
              <a:t>SVM</a:t>
            </a:r>
            <a:r>
              <a:rPr lang="en-US" sz="1400" dirty="0" smtClean="0"/>
              <a:t> – Support Vector Machine, SENT – Pattern’s sentiment engine</a:t>
            </a:r>
            <a:endParaRPr lang="en-US" sz="1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49F8F-C6D3-478C-8E67-924680055CDB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D504-7652-4C84-80F8-29720046D092}" type="datetime1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913" y="1292534"/>
            <a:ext cx="7886700" cy="3541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Who’s driving?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Tweet sentiments vs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38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785" y="123301"/>
            <a:ext cx="7886700" cy="1325563"/>
          </a:xfrm>
        </p:spPr>
        <p:txBody>
          <a:bodyPr/>
          <a:lstStyle/>
          <a:p>
            <a:r>
              <a:rPr lang="en-US" dirty="0" smtClean="0"/>
              <a:t>Who’s driving? </a:t>
            </a:r>
            <a:br>
              <a:rPr lang="en-US" dirty="0" smtClean="0"/>
            </a:br>
            <a:r>
              <a:rPr lang="en-US" dirty="0" smtClean="0"/>
              <a:t>Tweet sentiments vs Markets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387" t="36811" r="22135" b="27415"/>
          <a:stretch/>
        </p:blipFill>
        <p:spPr>
          <a:xfrm>
            <a:off x="324700" y="1448864"/>
            <a:ext cx="8475693" cy="3309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734" t="23901" r="27459" b="62666"/>
          <a:stretch/>
        </p:blipFill>
        <p:spPr>
          <a:xfrm>
            <a:off x="41815" y="4881837"/>
            <a:ext cx="4084320" cy="756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734" t="79272" r="27459" b="9277"/>
          <a:stretch/>
        </p:blipFill>
        <p:spPr>
          <a:xfrm>
            <a:off x="4658674" y="4881837"/>
            <a:ext cx="4485326" cy="70859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5995-3B80-46B7-A32E-35C4E4117071}" type="datetime1">
              <a:rPr lang="en-US" smtClean="0"/>
              <a:t>10/20/2016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2" y="1690689"/>
            <a:ext cx="5472347" cy="3756027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Research question</a:t>
            </a:r>
          </a:p>
          <a:p>
            <a:r>
              <a:rPr lang="en-US" dirty="0" smtClean="0"/>
              <a:t>Investigations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B96E-BCF5-49CE-BB79-328C2B90AEF5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3" y="365126"/>
            <a:ext cx="8796377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examine the rolling p-values... </a:t>
            </a:r>
            <a:br>
              <a:rPr lang="en-US" dirty="0" smtClean="0"/>
            </a:br>
            <a:r>
              <a:rPr lang="en-US" dirty="0" smtClean="0"/>
              <a:t>“Phase-Locked” period when tweet sentiments actually drove markets!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936" t="25305" r="32992" b="33569"/>
          <a:stretch/>
        </p:blipFill>
        <p:spPr>
          <a:xfrm>
            <a:off x="491205" y="1743589"/>
            <a:ext cx="7745951" cy="464026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38BB-F565-4775-B22D-6ED1E3A1AF2C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80" y="140274"/>
            <a:ext cx="7886700" cy="766631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37" y="1143752"/>
            <a:ext cx="819092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Finding links between equity price behavior around IPOs &amp; earnings events and tweet sentiments gave us initial clues that something more substantial was lurking beneath the surface</a:t>
            </a:r>
          </a:p>
          <a:p>
            <a:r>
              <a:rPr lang="en-US" dirty="0" smtClean="0"/>
              <a:t>Linking the daily time-series of a given stock returns to its contemporaneous tweet sentiments was a significant break-through contribution</a:t>
            </a:r>
          </a:p>
          <a:p>
            <a:r>
              <a:rPr lang="en-US" dirty="0" smtClean="0"/>
              <a:t>Finally, documenting market-wide tweet sentiments “caused” markets to actually move gave hope for traders, but unfortunately the efficiency of the market prevailed. The trade is over!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11BC4-EA90-4842-AA81-DAA77A0AB5BD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4" y="80314"/>
            <a:ext cx="7886700" cy="3993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3" y="628058"/>
            <a:ext cx="9017053" cy="521228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Machine Learning has amazing tools that can be readily applied to finance (we’re offering “Big Data Machine Learning” at </a:t>
            </a:r>
            <a:r>
              <a:rPr lang="en-US" dirty="0" err="1" smtClean="0"/>
              <a:t>JHU</a:t>
            </a:r>
            <a:r>
              <a:rPr lang="en-US" dirty="0" smtClean="0"/>
              <a:t> Carey for the 1</a:t>
            </a:r>
            <a:r>
              <a:rPr lang="en-US" baseline="30000" dirty="0" smtClean="0"/>
              <a:t>st</a:t>
            </a:r>
            <a:r>
              <a:rPr lang="en-US" dirty="0" smtClean="0"/>
              <a:t> time!) </a:t>
            </a:r>
          </a:p>
          <a:p>
            <a:r>
              <a:rPr lang="en-US" dirty="0" smtClean="0"/>
              <a:t>How about building a </a:t>
            </a:r>
            <a:r>
              <a:rPr lang="en-US" dirty="0" err="1" smtClean="0"/>
              <a:t>FinTech</a:t>
            </a:r>
            <a:r>
              <a:rPr lang="en-US" dirty="0" smtClean="0"/>
              <a:t> AI that trades the markets? Attempts to beat human traders. </a:t>
            </a:r>
          </a:p>
          <a:p>
            <a:r>
              <a:rPr lang="en-US" dirty="0" smtClean="0"/>
              <a:t>Mixing cross-collaboration, big data, huge computation resources, and domain expertise, results in explosive breakthroughs</a:t>
            </a:r>
          </a:p>
          <a:p>
            <a:r>
              <a:rPr lang="en-US" dirty="0" smtClean="0"/>
              <a:t>Input data would include: graphs, news, text, pictures, videos, sentiments, geo-positions of information, fundamentals, technical, uncertainty, etc.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WARNING! </a:t>
            </a:r>
            <a:r>
              <a:rPr lang="en-US" dirty="0"/>
              <a:t>WARNING</a:t>
            </a:r>
            <a:r>
              <a:rPr lang="en-US" dirty="0" smtClean="0"/>
              <a:t>! </a:t>
            </a:r>
            <a:r>
              <a:rPr lang="en-US" dirty="0"/>
              <a:t>WARNING!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The Terminator is coming to trade against you!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But not any time soon.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6B40A-8A92-4240-B297-3091B1051B81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32" t="24214" r="38301" b="23206"/>
          <a:stretch/>
        </p:blipFill>
        <p:spPr>
          <a:xfrm rot="21418449">
            <a:off x="6565992" y="4414790"/>
            <a:ext cx="2537080" cy="161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61" y="990302"/>
            <a:ext cx="2379689" cy="10305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 for your time!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D504-7652-4C84-80F8-29720046D092}" type="datetime1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377" t="8834" r="12225"/>
          <a:stretch/>
        </p:blipFill>
        <p:spPr>
          <a:xfrm rot="21345811">
            <a:off x="210631" y="612450"/>
            <a:ext cx="5428684" cy="380802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801" t="9083" r="12449" b="4366"/>
          <a:stretch/>
        </p:blipFill>
        <p:spPr>
          <a:xfrm rot="233822">
            <a:off x="3775788" y="2837055"/>
            <a:ext cx="5049963" cy="312545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44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5" y="96115"/>
            <a:ext cx="7360500" cy="855356"/>
          </a:xfrm>
        </p:spPr>
        <p:txBody>
          <a:bodyPr>
            <a:normAutofit/>
          </a:bodyPr>
          <a:lstStyle/>
          <a:p>
            <a:r>
              <a:rPr lang="en-US" dirty="0" smtClean="0"/>
              <a:t>Motivation: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11900" y="757349"/>
            <a:ext cx="851380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Both"/>
            </a:pPr>
            <a:r>
              <a:rPr lang="en-US" sz="2800" dirty="0" smtClean="0"/>
              <a:t>Social Media platforms (e.g. Facebook, Twitter, LinkedIn, YouTube, etc.) generate tremendous amounts of data</a:t>
            </a:r>
            <a:endParaRPr lang="en-US" sz="2800" dirty="0"/>
          </a:p>
          <a:p>
            <a:pPr marL="514350" indent="-514350">
              <a:buAutoNum type="arabicParenBoth"/>
            </a:pPr>
            <a:r>
              <a:rPr lang="en-US" sz="2800" dirty="0" smtClean="0"/>
              <a:t>Anecdotal evidence shows that this “alternative” data source has influences on markets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22" t="39395" r="43404" b="30933"/>
          <a:stretch/>
        </p:blipFill>
        <p:spPr>
          <a:xfrm rot="21135117">
            <a:off x="356252" y="3240043"/>
            <a:ext cx="3744194" cy="19943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2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68" t="11789" r="37380" b="9357"/>
          <a:stretch/>
        </p:blipFill>
        <p:spPr>
          <a:xfrm rot="438832">
            <a:off x="5320255" y="3127668"/>
            <a:ext cx="3344119" cy="2879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576" t="35316" r="41506" b="22992"/>
          <a:stretch/>
        </p:blipFill>
        <p:spPr>
          <a:xfrm>
            <a:off x="2189434" y="4494720"/>
            <a:ext cx="3459442" cy="23846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D542D-83C2-493F-8473-6C338F627990}" type="datetime1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2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81" y="1173892"/>
            <a:ext cx="8867619" cy="23972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question: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Is there a link between social media information and security markets?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4DFC8-8079-49CD-9515-EE36C42D47CE}" type="datetime1">
              <a:rPr lang="en-US" smtClean="0"/>
              <a:t>10/20/2016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55" y="312660"/>
            <a:ext cx="7886700" cy="6766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First investigation...failure.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14" y="1233513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2010, obtained </a:t>
            </a:r>
            <a:r>
              <a:rPr lang="en-US" dirty="0" err="1" smtClean="0"/>
              <a:t>StockTwits</a:t>
            </a:r>
            <a:r>
              <a:rPr lang="en-US" dirty="0" smtClean="0"/>
              <a:t> data set and asked NYU Stern MBAs to manually read tweets and classify them as either “+” or “-”, ~50 students </a:t>
            </a:r>
            <a:r>
              <a:rPr lang="en-US" dirty="0"/>
              <a:t>x</a:t>
            </a:r>
            <a:r>
              <a:rPr lang="en-US" dirty="0" smtClean="0"/>
              <a:t> 100 tweets = total 5,000 label data.</a:t>
            </a:r>
          </a:p>
          <a:p>
            <a:r>
              <a:rPr lang="en-US" dirty="0" smtClean="0"/>
              <a:t>Shipped “labeled” data to west coast startup that “trained” their classification models and labeled the rest of this data set</a:t>
            </a:r>
          </a:p>
          <a:p>
            <a:r>
              <a:rPr lang="en-US" dirty="0" smtClean="0"/>
              <a:t>Took all the data to Baruch (Stat Arb) students and asked them to join with intra-day prices by stock and we analyzed the results </a:t>
            </a:r>
          </a:p>
          <a:p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Conclusion – Tweet sentiments at that time was a weak contrarian indicator, not statistically significant. Ugh!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DFA2-55D1-4C6F-8482-E3EA83FF0F2A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55" y="312660"/>
            <a:ext cx="7886700" cy="6766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Second investigation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55" y="1129050"/>
            <a:ext cx="8980045" cy="55190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 2015, obtained tweet sentiments data. Downloaded IPOs information from Bloomberg, e.g. day, offer price/performance (both contemporaneous and predictive relationships)</a:t>
            </a:r>
          </a:p>
          <a:p>
            <a:r>
              <a:rPr lang="en-US" dirty="0" smtClean="0"/>
              <a:t>Sample included 300 IPOs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Conclusion -- Found statistically significant relationship between IPO returns (first-open </a:t>
            </a:r>
            <a:r>
              <a:rPr lang="en-US" dirty="0"/>
              <a:t>to </a:t>
            </a:r>
            <a:r>
              <a:rPr lang="en-US" dirty="0" smtClean="0"/>
              <a:t>first-close) and </a:t>
            </a:r>
            <a:r>
              <a:rPr lang="en-US" dirty="0"/>
              <a:t>contemporaneously </a:t>
            </a:r>
            <a:r>
              <a:rPr lang="en-US" dirty="0" smtClean="0"/>
              <a:t>tweet sentiments.  Also, documented a predictive relationship between </a:t>
            </a:r>
            <a:r>
              <a:rPr lang="en-US" dirty="0"/>
              <a:t>prior day’s tweet </a:t>
            </a:r>
            <a:r>
              <a:rPr lang="en-US" dirty="0" smtClean="0"/>
              <a:t>sentiments and IPO returns (first-offer to first-open).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ould we strengthen the results by examining more events? </a:t>
            </a:r>
          </a:p>
          <a:p>
            <a:pPr marL="0" indent="0">
              <a:buNone/>
            </a:pPr>
            <a:r>
              <a:rPr lang="en-US" dirty="0" smtClean="0"/>
              <a:t>Follow-on research:</a:t>
            </a:r>
          </a:p>
          <a:p>
            <a:r>
              <a:rPr lang="en-US" dirty="0" smtClean="0"/>
              <a:t>Publicly listed companies must disclose financial results each quarter, “quarterly-earnings reports” </a:t>
            </a:r>
            <a:r>
              <a:rPr lang="en-US" dirty="0" err="1" smtClean="0"/>
              <a:t>4x</a:t>
            </a:r>
            <a:r>
              <a:rPr lang="en-US" dirty="0" smtClean="0"/>
              <a:t> per year. Sample size +</a:t>
            </a:r>
            <a:r>
              <a:rPr lang="en-US" dirty="0" err="1" smtClean="0"/>
              <a:t>6k-8k</a:t>
            </a:r>
            <a:endParaRPr lang="en-US" dirty="0" smtClean="0"/>
          </a:p>
          <a:p>
            <a:r>
              <a:rPr lang="en-US" dirty="0" smtClean="0"/>
              <a:t>Examine Post-Earnings-Announcement-Drift (</a:t>
            </a:r>
            <a:r>
              <a:rPr lang="en-US" dirty="0" err="1" smtClean="0"/>
              <a:t>PEAD</a:t>
            </a:r>
            <a:r>
              <a:rPr lang="en-US" dirty="0" smtClean="0"/>
              <a:t>) well-known phenomenon in finance with many known variables contributing to explanation of “drift” </a:t>
            </a:r>
          </a:p>
          <a:p>
            <a:r>
              <a:rPr lang="en-US" dirty="0" smtClean="0"/>
              <a:t>We tested tweet sentiments in the presence of traditional </a:t>
            </a:r>
            <a:r>
              <a:rPr lang="en-US" dirty="0" err="1" smtClean="0"/>
              <a:t>PEAD</a:t>
            </a:r>
            <a:r>
              <a:rPr lang="en-US" dirty="0" smtClean="0"/>
              <a:t> variables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Conclusion – Documented link between tweet sentiment and </a:t>
            </a:r>
            <a:r>
              <a:rPr lang="en-US" dirty="0" err="1" smtClean="0"/>
              <a:t>PEAD</a:t>
            </a:r>
            <a:r>
              <a:rPr lang="en-US" dirty="0" smtClean="0"/>
              <a:t>, </a:t>
            </a:r>
            <a:r>
              <a:rPr lang="en-US" dirty="0"/>
              <a:t>found that negative tweet sentiment </a:t>
            </a:r>
            <a:r>
              <a:rPr lang="en-US" dirty="0" smtClean="0"/>
              <a:t>securities with </a:t>
            </a:r>
            <a:r>
              <a:rPr lang="en-US" dirty="0"/>
              <a:t>positive </a:t>
            </a:r>
            <a:r>
              <a:rPr lang="en-US" dirty="0" smtClean="0"/>
              <a:t>earnings surprise generated significant excess returns for up to 15 days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32029-4304-4A3C-B187-735D5E06403F}" type="datetime1">
              <a:rPr lang="en-US" smtClean="0"/>
              <a:t>10/20/2016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49" y="0"/>
            <a:ext cx="8431655" cy="1325563"/>
          </a:xfrm>
        </p:spPr>
        <p:txBody>
          <a:bodyPr/>
          <a:lstStyle/>
          <a:p>
            <a:r>
              <a:rPr lang="en-US" dirty="0" smtClean="0"/>
              <a:t>Third break-through investigation!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806" y="1220397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“Twitter Sentiment and IPO Performance: A Cross-Sectional Examination” by Jim Liew and Garrett Wang, </a:t>
            </a:r>
            <a:r>
              <a:rPr lang="en-US" sz="1800" i="1" dirty="0"/>
              <a:t>Journal of Portfolio </a:t>
            </a:r>
            <a:r>
              <a:rPr lang="en-US" sz="1800" i="1" dirty="0" smtClean="0"/>
              <a:t>Management</a:t>
            </a:r>
            <a:r>
              <a:rPr lang="en-US" sz="1800" dirty="0" smtClean="0"/>
              <a:t>, Summer 2016, </a:t>
            </a:r>
            <a:r>
              <a:rPr lang="en-US" sz="1800" dirty="0" err="1" smtClean="0"/>
              <a:t>Vol.42</a:t>
            </a:r>
            <a:r>
              <a:rPr lang="en-US" sz="1800" dirty="0" smtClean="0"/>
              <a:t>, </a:t>
            </a:r>
            <a:r>
              <a:rPr lang="en-US" sz="1800" dirty="0" err="1" smtClean="0"/>
              <a:t>No.4</a:t>
            </a:r>
            <a:r>
              <a:rPr lang="en-US" sz="1800" dirty="0" smtClean="0"/>
              <a:t>: pp. 129-135</a:t>
            </a:r>
          </a:p>
          <a:p>
            <a:r>
              <a:rPr lang="en-US" sz="1800" dirty="0" smtClean="0"/>
              <a:t>“Tweet Sentiments and Crowd-Sourced Earnings Estimates as Valuable Sources of Information Around Earnings Releases” by Jim Liew, </a:t>
            </a:r>
            <a:r>
              <a:rPr lang="en-US" sz="1800" dirty="0" err="1" smtClean="0"/>
              <a:t>Shenghan</a:t>
            </a:r>
            <a:r>
              <a:rPr lang="en-US" sz="1800" dirty="0" smtClean="0"/>
              <a:t> </a:t>
            </a:r>
            <a:r>
              <a:rPr lang="en-US" sz="1800" dirty="0" err="1" smtClean="0"/>
              <a:t>Guo</a:t>
            </a:r>
            <a:r>
              <a:rPr lang="en-US" sz="1800" dirty="0" smtClean="0"/>
              <a:t>, and </a:t>
            </a:r>
            <a:r>
              <a:rPr lang="en-US" sz="1800" dirty="0" err="1" smtClean="0"/>
              <a:t>Tongli</a:t>
            </a:r>
            <a:r>
              <a:rPr lang="en-US" sz="1800" dirty="0" smtClean="0"/>
              <a:t> Zhang, forthcoming </a:t>
            </a:r>
            <a:r>
              <a:rPr lang="en-US" sz="1800" i="1" dirty="0" smtClean="0"/>
              <a:t>Journal of Alternative Investments </a:t>
            </a:r>
            <a:r>
              <a:rPr lang="en-US" sz="1800" dirty="0" smtClean="0"/>
              <a:t>2017. </a:t>
            </a:r>
          </a:p>
          <a:p>
            <a:endParaRPr lang="en-US" sz="1800" dirty="0" smtClean="0"/>
          </a:p>
          <a:p>
            <a:r>
              <a:rPr lang="en-US" sz="1800" dirty="0" smtClean="0"/>
              <a:t>“The ‘Sixth’ Factor – Social Media Factor Derived Directly from Tweet Sentiments” by Jim Liew and </a:t>
            </a:r>
            <a:r>
              <a:rPr lang="en-US" sz="1800" dirty="0" err="1" smtClean="0"/>
              <a:t>Tamas</a:t>
            </a:r>
            <a:r>
              <a:rPr lang="en-US" sz="1800" dirty="0" smtClean="0"/>
              <a:t> </a:t>
            </a:r>
            <a:r>
              <a:rPr lang="en-US" sz="1800" dirty="0" err="1" smtClean="0"/>
              <a:t>Budavari</a:t>
            </a:r>
            <a:r>
              <a:rPr lang="en-US" sz="1800" dirty="0" smtClean="0"/>
              <a:t>, forthcoming </a:t>
            </a:r>
            <a:r>
              <a:rPr lang="en-US" sz="1800" i="1" dirty="0" smtClean="0"/>
              <a:t>Journal of Portfolio Management</a:t>
            </a:r>
            <a:r>
              <a:rPr lang="en-US" sz="1800" dirty="0" smtClean="0"/>
              <a:t> </a:t>
            </a:r>
            <a:r>
              <a:rPr lang="en-US" sz="1800" dirty="0"/>
              <a:t>2017</a:t>
            </a:r>
            <a:r>
              <a:rPr lang="en-US" sz="1800" dirty="0" smtClean="0"/>
              <a:t>.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err="1" smtClean="0">
                <a:hlinkClick r:id="rId2"/>
              </a:rPr>
              <a:t>papers.ssrn.com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err="1" smtClean="0">
                <a:hlinkClick r:id="rId2"/>
              </a:rPr>
              <a:t>sol3</a:t>
            </a:r>
            <a:r>
              <a:rPr lang="en-US" sz="1800" dirty="0" smtClean="0">
                <a:hlinkClick r:id="rId2"/>
              </a:rPr>
              <a:t>/</a:t>
            </a:r>
            <a:r>
              <a:rPr lang="en-US" sz="1800" dirty="0" err="1" smtClean="0">
                <a:hlinkClick r:id="rId2"/>
              </a:rPr>
              <a:t>papers.cfm?abstract_id</a:t>
            </a:r>
            <a:r>
              <a:rPr lang="en-US" sz="1800" dirty="0" smtClean="0">
                <a:hlinkClick r:id="rId2"/>
              </a:rPr>
              <a:t>=2711825</a:t>
            </a:r>
            <a:endParaRPr lang="en-US" sz="1800" dirty="0" smtClean="0"/>
          </a:p>
          <a:p>
            <a:r>
              <a:rPr lang="en-US" sz="1800" dirty="0" smtClean="0"/>
              <a:t>“Do Tweet Sentiments Still Predict the Stock Market?” by Jim Liew and </a:t>
            </a:r>
            <a:r>
              <a:rPr lang="en-US" sz="1800" dirty="0" err="1" smtClean="0"/>
              <a:t>Tamas</a:t>
            </a:r>
            <a:r>
              <a:rPr lang="en-US" sz="1800" dirty="0" smtClean="0"/>
              <a:t> </a:t>
            </a:r>
            <a:r>
              <a:rPr lang="en-US" sz="1800" dirty="0" err="1" smtClean="0"/>
              <a:t>Budavari</a:t>
            </a:r>
            <a:r>
              <a:rPr lang="en-US" sz="1800" dirty="0" smtClean="0"/>
              <a:t>, forthcoming </a:t>
            </a:r>
            <a:r>
              <a:rPr lang="en-US" sz="1800" i="1" dirty="0" smtClean="0"/>
              <a:t>Alternative Investment Analyst Review </a:t>
            </a:r>
            <a:r>
              <a:rPr lang="en-US" sz="1800" dirty="0" smtClean="0"/>
              <a:t>2017.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err="1" smtClean="0">
                <a:hlinkClick r:id="rId3"/>
              </a:rPr>
              <a:t>papers.ssrn.com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sol3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err="1" smtClean="0">
                <a:hlinkClick r:id="rId3"/>
              </a:rPr>
              <a:t>papers.cfm?abstract_id</a:t>
            </a:r>
            <a:r>
              <a:rPr lang="en-US" sz="1800" dirty="0" smtClean="0">
                <a:hlinkClick r:id="rId3"/>
              </a:rPr>
              <a:t>=2820269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10800000">
            <a:off x="327586" y="3303983"/>
            <a:ext cx="235686" cy="1881701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8D5A-C409-4BE5-A798-F4F26B6BF05D}" type="datetime1">
              <a:rPr lang="en-US" smtClean="0"/>
              <a:t>10/20/2016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D504-7652-4C84-80F8-29720046D092}" type="datetime1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71241" y="230127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“The ‘Sixth’ Factor – Social Media Factor Derived Directly from Tweet Sentiments”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7350" y="536653"/>
            <a:ext cx="899160" cy="360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1D504-7652-4C84-80F8-29720046D092}" type="datetime1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 Jim Kyung-Soo Liew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65BB9-A780-4379-89AB-434786EC831C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364" t="24784" r="28995" b="28730"/>
          <a:stretch/>
        </p:blipFill>
        <p:spPr>
          <a:xfrm>
            <a:off x="628650" y="536653"/>
            <a:ext cx="8099701" cy="38313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57350" y="536653"/>
            <a:ext cx="899160" cy="360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69609" y="4682337"/>
            <a:ext cx="7358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Bullish % and Bearish % constructed by counting the number of user-defined Bullish and Bearish tweets on “$</a:t>
            </a:r>
            <a:r>
              <a:rPr lang="en-US" sz="2400" dirty="0" err="1" smtClean="0"/>
              <a:t>AAPL</a:t>
            </a:r>
            <a:r>
              <a:rPr lang="en-US" sz="2400" dirty="0" smtClean="0"/>
              <a:t>” and dividing each by the total number.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2564</TotalTime>
  <Words>1052</Words>
  <Application>Microsoft Office PowerPoint</Application>
  <PresentationFormat>On-screen Show (4:3)</PresentationFormat>
  <Paragraphs>152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MS PGothic</vt:lpstr>
      <vt:lpstr>Arial</vt:lpstr>
      <vt:lpstr>Calibri</vt:lpstr>
      <vt:lpstr>Calibri Light</vt:lpstr>
      <vt:lpstr>Cambria Math</vt:lpstr>
      <vt:lpstr>Geneva</vt:lpstr>
      <vt:lpstr>Times New Roman</vt:lpstr>
      <vt:lpstr>Wingdings</vt:lpstr>
      <vt:lpstr>Office Theme</vt:lpstr>
      <vt:lpstr>PowerPoint Presentation</vt:lpstr>
      <vt:lpstr>Contents </vt:lpstr>
      <vt:lpstr>Motivation:</vt:lpstr>
      <vt:lpstr>Research question:  Is there a link between social media information and security markets?  </vt:lpstr>
      <vt:lpstr>First investigation...failure.</vt:lpstr>
      <vt:lpstr>Second investigation</vt:lpstr>
      <vt:lpstr>Third break-through investigation!</vt:lpstr>
      <vt:lpstr>“The ‘Sixth’ Factor – Social Media Factor Derived Directly from Tweet Sentiments”</vt:lpstr>
      <vt:lpstr>PowerPoint Presentation</vt:lpstr>
      <vt:lpstr>PowerPoint Presentation</vt:lpstr>
      <vt:lpstr>PowerPoint Presentation</vt:lpstr>
      <vt:lpstr>Looking for t-stats above 2.0 “t-stat(p)”</vt:lpstr>
      <vt:lpstr>PowerPoint Presentation</vt:lpstr>
      <vt:lpstr>Do Tweet Sentiments Still Predict the Stock Market? </vt:lpstr>
      <vt:lpstr>Exhibit 1 – Number of Tweets by Year</vt:lpstr>
      <vt:lpstr>Examples of Bullish and Bearish Tweets</vt:lpstr>
      <vt:lpstr>Exhibit 2: Sentiment Engine Comparison</vt:lpstr>
      <vt:lpstr>PowerPoint Presentation</vt:lpstr>
      <vt:lpstr>Who’s driving?  Tweet sentiments vs Markets</vt:lpstr>
      <vt:lpstr>Let’s examine the rolling p-values...  “Phase-Locked” period when tweet sentiments actually drove markets! </vt:lpstr>
      <vt:lpstr>Conclusions</vt:lpstr>
      <vt:lpstr>Extensions</vt:lpstr>
      <vt:lpstr>Thanks for your time!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Liew</dc:creator>
  <cp:lastModifiedBy>Jim Liew</cp:lastModifiedBy>
  <cp:revision>77</cp:revision>
  <dcterms:created xsi:type="dcterms:W3CDTF">2016-10-18T13:17:35Z</dcterms:created>
  <dcterms:modified xsi:type="dcterms:W3CDTF">2016-10-20T19:01:13Z</dcterms:modified>
</cp:coreProperties>
</file>